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9" r:id="rId3"/>
    <p:sldId id="258" r:id="rId4"/>
    <p:sldId id="291" r:id="rId5"/>
    <p:sldId id="293" r:id="rId6"/>
    <p:sldId id="292" r:id="rId7"/>
    <p:sldId id="294" r:id="rId8"/>
    <p:sldId id="290" r:id="rId9"/>
    <p:sldId id="260" r:id="rId10"/>
    <p:sldId id="274" r:id="rId11"/>
    <p:sldId id="281" r:id="rId12"/>
    <p:sldId id="283" r:id="rId13"/>
    <p:sldId id="28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29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11154-BAF0-47B2-8B3D-4F5CC30E930D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BF182-74C9-4464-ADCC-21E5D80E85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96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2D62F5-32B9-44E7-AB5B-E31674A8EDC3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2872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works.gvsu.edu/orpc/vol1/iss1/4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azps.ru/" TargetMode="External"/><Relationship Id="rId5" Type="http://schemas.openxmlformats.org/officeDocument/2006/relationships/hyperlink" Target="http://elibrary.kaznu.kz/ru" TargetMode="External"/><Relationship Id="rId4" Type="http://schemas.openxmlformats.org/officeDocument/2006/relationships/hyperlink" Target="http://web.b.ebscohost.com/ehost/viewarticle?data=dGJyMPPp44rp2/dV0%2bnjisfk5Ie45PFKsK22UK6k63nn5Kx95uXxjL6nrkewr61KrqezOK%2bmuEu2sLBNnrfLPvLo34bx1%2bGM5%2bXsgeKzr060rrRQta6vTqTi34bls%2bOGpNrgVd%2bv5j7y1%2bVVv8Skeeyzr0ixprZJt6e0PuTl8IXf6rt%2b8%2bLqjOPu8gAA&amp;hid=10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656184"/>
          </a:xfrm>
        </p:spPr>
        <p:txBody>
          <a:bodyPr/>
          <a:lstStyle/>
          <a:p>
            <a:r>
              <a:rPr lang="kk-KZ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</a:t>
            </a:r>
            <a:r>
              <a:rPr lang="kk-KZ" b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</a:t>
            </a:r>
            <a:r>
              <a:rPr lang="kk-KZ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Культура и психическое здоровье</a:t>
            </a:r>
            <a:r>
              <a:rPr lang="kk-KZ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:\Users\BOSS\Desktop\14551980871620123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7604" y="332656"/>
            <a:ext cx="7128792" cy="4608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Данные исследования основных психических расстройств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858000"/>
          </a:xfrm>
        </p:spPr>
        <p:txBody>
          <a:bodyPr>
            <a:normAutofit fontScale="55000" lnSpcReduction="20000"/>
          </a:bodyPr>
          <a:lstStyle/>
          <a:p>
            <a:r>
              <a:rPr lang="ru-RU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Депрессия</a:t>
            </a:r>
          </a:p>
          <a:p>
            <a:endParaRPr lang="ru-RU" dirty="0" smtClean="0"/>
          </a:p>
          <a:p>
            <a:r>
              <a:rPr lang="ru-RU" sz="3600" b="1" dirty="0" smtClean="0"/>
              <a:t>Исторически вопросы, касающиеся утрат личного и социального характера, потери социально-ролевого статуса и внезапного изменения окружающих условий, связывались с подавленным состоянием, раздражением и острой меланхолией.</a:t>
            </a:r>
          </a:p>
          <a:p>
            <a:r>
              <a:rPr lang="ru-RU" sz="3600" b="1" dirty="0" smtClean="0"/>
              <a:t>Тем не менее, кросс-культурным исследованиям депрессии препятствовали концептуальные и методологические разногласия исследователей.</a:t>
            </a:r>
          </a:p>
          <a:p>
            <a:r>
              <a:rPr lang="ru-RU" sz="3600" b="1" dirty="0" smtClean="0"/>
              <a:t>Кросс-культурная литература по вопросам депрессии славилась замечаниями, несущими отпечаток националистических ценностных ориентации колониальных исследователей. </a:t>
            </a:r>
          </a:p>
          <a:p>
            <a:r>
              <a:rPr lang="ru-RU" sz="3600" b="1" dirty="0" smtClean="0"/>
              <a:t>Так, </a:t>
            </a:r>
            <a:r>
              <a:rPr lang="ru-RU" sz="3600" b="1" dirty="0" err="1" smtClean="0"/>
              <a:t>Каротерс</a:t>
            </a:r>
            <a:r>
              <a:rPr lang="ru-RU" sz="3600" b="1" dirty="0" smtClean="0"/>
              <a:t> писал, что уроженцы Африки не способны испытывать депрессию, поскольку размер лобной доли головного мозга у них гораздо меньше, а следовательно, по сравнению с представителями западных культур, они неполноценны.</a:t>
            </a:r>
          </a:p>
          <a:p>
            <a:endParaRPr lang="ru-RU" b="1" dirty="0"/>
          </a:p>
        </p:txBody>
      </p:sp>
      <p:pic>
        <p:nvPicPr>
          <p:cNvPr id="3075" name="Picture 3" descr="C:\Users\BOSS\Desktop\82556832.jpg.120x110_q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700" y="3212976"/>
            <a:ext cx="987762" cy="3482297"/>
          </a:xfrm>
          <a:prstGeom prst="rect">
            <a:avLst/>
          </a:prstGeom>
          <a:noFill/>
        </p:spPr>
      </p:pic>
      <p:pic>
        <p:nvPicPr>
          <p:cNvPr id="5122" name="Picture 2" descr="https://doctorsimkin.ru/images/stati/depressiya-smoptom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3851920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Шизофрения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764704"/>
            <a:ext cx="4648200" cy="597666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/>
              <a:t>Шизофрения — понятие, которое включает комплекс симптомов, в значительной мере снижающих социальную адекватность индивида, в том числе расстройства мышления, восприятия, внимания, двигательные нарушения и аффективные симптомы.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Исходное понятие </a:t>
            </a:r>
            <a:r>
              <a:rPr lang="en-US" sz="1600" b="1" i="1" dirty="0" smtClean="0"/>
              <a:t>dementia praecox </a:t>
            </a:r>
            <a:r>
              <a:rPr lang="ru-RU" sz="1600" b="1" dirty="0" err="1" smtClean="0"/>
              <a:t>Крепелина</a:t>
            </a:r>
            <a:r>
              <a:rPr lang="ru-RU" sz="1600" b="1" dirty="0" smtClean="0"/>
              <a:t> (</a:t>
            </a:r>
            <a:r>
              <a:rPr lang="en-US" sz="1600" b="1" dirty="0" err="1" smtClean="0"/>
              <a:t>Kraepelin</a:t>
            </a:r>
            <a:r>
              <a:rPr lang="ru-RU" sz="1600" b="1" dirty="0" smtClean="0"/>
              <a:t>, 1904) означает раннее начало </a:t>
            </a:r>
            <a:r>
              <a:rPr lang="ru-RU" sz="1600" b="1" i="1" dirty="0" smtClean="0"/>
              <a:t>(</a:t>
            </a:r>
            <a:r>
              <a:rPr lang="en-US" sz="1600" b="1" i="1" dirty="0" smtClean="0"/>
              <a:t>praecox</a:t>
            </a:r>
            <a:r>
              <a:rPr lang="ru-RU" sz="1600" b="1" i="1" dirty="0" smtClean="0"/>
              <a:t>) </a:t>
            </a:r>
            <a:r>
              <a:rPr lang="ru-RU" sz="1600" b="1" dirty="0" smtClean="0"/>
              <a:t>и прогрессирующее расстройство интеллекта </a:t>
            </a:r>
            <a:r>
              <a:rPr lang="ru-RU" sz="1600" b="1" i="1" dirty="0" smtClean="0"/>
              <a:t>(</a:t>
            </a:r>
            <a:r>
              <a:rPr lang="en-US" sz="1600" b="1" i="1" dirty="0" smtClean="0"/>
              <a:t>dementia</a:t>
            </a:r>
            <a:r>
              <a:rPr lang="ru-RU" sz="1600" b="1" i="1" dirty="0" smtClean="0"/>
              <a:t>). 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Позднее </a:t>
            </a:r>
            <a:r>
              <a:rPr lang="ru-RU" sz="1600" b="1" dirty="0" err="1" smtClean="0"/>
              <a:t>Блейлер</a:t>
            </a:r>
            <a:r>
              <a:rPr lang="ru-RU" sz="1600" b="1" dirty="0" smtClean="0"/>
              <a:t> (</a:t>
            </a:r>
            <a:r>
              <a:rPr lang="en-US" sz="1600" b="1" dirty="0" err="1" smtClean="0"/>
              <a:t>Bleuler</a:t>
            </a:r>
            <a:r>
              <a:rPr lang="ru-RU" sz="1600" b="1" dirty="0" smtClean="0"/>
              <a:t>, 1902) вводит термин «шизофрения». 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В противоположность </a:t>
            </a:r>
            <a:r>
              <a:rPr lang="ru-RU" sz="1600" b="1" dirty="0" err="1" smtClean="0"/>
              <a:t>Крепелину</a:t>
            </a:r>
            <a:r>
              <a:rPr lang="ru-RU" sz="1600" b="1" dirty="0" smtClean="0"/>
              <a:t>, он полагает, что данное заболевание не обязательно характеризуется ранним началом, за которым следует прогрессирующая деградация, требующая пожизненной госпитализации. </a:t>
            </a:r>
          </a:p>
          <a:p>
            <a:pPr>
              <a:spcBef>
                <a:spcPts val="0"/>
              </a:spcBef>
            </a:pPr>
            <a:r>
              <a:rPr lang="ru-RU" sz="1600" b="1" dirty="0" smtClean="0"/>
              <a:t>Поскольку последние 30 лет психиатрические больные все чаще находятся вне лечебных учреждений, представление о том, что страдающие шизофренией нуждаются в обязательном помещении в лечебное учреждение, устарело.</a:t>
            </a:r>
          </a:p>
          <a:p>
            <a:endParaRPr lang="ru-RU" sz="1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6146" name="Picture 2" descr="https://cdn.fishki.net/upload/post/201507/15/1597017/tn/ed50cc715f7502921cea099b2074c4f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64704"/>
            <a:ext cx="4464496" cy="609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 кросс-культурных исследованиях идея сравнения традиционного и современного или развивающегося и развитого общества достигла апогея в Международном пилотном исследовании шизофрении, организованным ВОЗ. </a:t>
            </a:r>
          </a:p>
          <a:p>
            <a:r>
              <a:rPr lang="ru-RU" b="1" dirty="0" smtClean="0"/>
              <a:t>За последние 30 лет в 20 исследовательских центрах 17 стран ВОЗ осуществила три крупных исследования течения и исхода шизофрении. </a:t>
            </a:r>
          </a:p>
          <a:p>
            <a:r>
              <a:rPr lang="ru-RU" b="1" dirty="0" smtClean="0"/>
              <a:t>Отличительными особенностями программы ВОЗ по исследованию шизофрении были:</a:t>
            </a:r>
          </a:p>
          <a:p>
            <a:r>
              <a:rPr lang="ru-RU" b="1" dirty="0" smtClean="0"/>
              <a:t> а) одновременное выявление случаев заболевания и сбор данных, </a:t>
            </a:r>
          </a:p>
          <a:p>
            <a:r>
              <a:rPr lang="ru-RU" b="1" dirty="0" smtClean="0"/>
              <a:t>б) использование стандартных инструментов, </a:t>
            </a:r>
          </a:p>
          <a:p>
            <a:r>
              <a:rPr lang="ru-RU" b="1" dirty="0" smtClean="0"/>
              <a:t>в) привлечение специально обученных психиатров, </a:t>
            </a:r>
          </a:p>
          <a:p>
            <a:r>
              <a:rPr lang="ru-RU" b="1" dirty="0" smtClean="0"/>
              <a:t>г) сочетание клинической диагностики больного и оценки его состояния на основе компьютерной базы данных) многократные контрольные оценки состояния пациентов.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BOSS\Desktop\Новая папка\imgprevi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592" y="1196752"/>
            <a:ext cx="7864713" cy="5327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i="1" smtClean="0"/>
              <a:t>Рекомендуемая литература:</a:t>
            </a:r>
            <a:r>
              <a:rPr lang="ru-RU" altLang="ru-RU" sz="6000" smtClean="0"/>
              <a:t/>
            </a:r>
            <a:br>
              <a:rPr lang="ru-RU" altLang="ru-RU" sz="6000" smtClean="0"/>
            </a:br>
            <a:endParaRPr lang="ru-RU" alt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858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1100" b="1" u="sng" dirty="0"/>
              <a:t>Учебная литература:</a:t>
            </a:r>
          </a:p>
          <a:p>
            <a:pPr>
              <a:defRPr/>
            </a:pPr>
            <a:r>
              <a:rPr lang="ru-RU" sz="1100" b="1" dirty="0" err="1"/>
              <a:t>Аймаганбетова</a:t>
            </a:r>
            <a:r>
              <a:rPr lang="ru-RU" sz="1100" b="1" dirty="0"/>
              <a:t> О.Х. Введение в кросс-культурную психологию. - Алматы: </a:t>
            </a:r>
            <a:r>
              <a:rPr lang="ru-RU" sz="1100" b="1" dirty="0" err="1"/>
              <a:t>КазНУ</a:t>
            </a:r>
            <a:r>
              <a:rPr lang="ru-RU" sz="1100" b="1" dirty="0"/>
              <a:t>, 2019.</a:t>
            </a:r>
          </a:p>
          <a:p>
            <a:pPr>
              <a:defRPr/>
            </a:pPr>
            <a:r>
              <a:rPr lang="ru-RU" sz="1100" b="1" dirty="0" err="1"/>
              <a:t>Бердибаева</a:t>
            </a:r>
            <a:r>
              <a:rPr lang="ru-RU" sz="1100" b="1" dirty="0"/>
              <a:t> С.К. </a:t>
            </a:r>
            <a:r>
              <a:rPr lang="ru-RU" sz="1100" b="1" dirty="0" err="1"/>
              <a:t>Түлға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Учебное пособие. – Алматы: </a:t>
            </a:r>
            <a:r>
              <a:rPr lang="ru-RU" sz="1100" b="1" dirty="0" err="1"/>
              <a:t>Қазақ</a:t>
            </a:r>
            <a:r>
              <a:rPr lang="ru-RU" sz="1100" b="1" dirty="0"/>
              <a:t> </a:t>
            </a:r>
            <a:r>
              <a:rPr lang="ru-RU" sz="1100" b="1" dirty="0" err="1"/>
              <a:t>университеті</a:t>
            </a:r>
            <a:r>
              <a:rPr lang="ru-RU" sz="1100" b="1" dirty="0"/>
              <a:t>, 2016.</a:t>
            </a:r>
          </a:p>
          <a:p>
            <a:pPr>
              <a:defRPr/>
            </a:pPr>
            <a:r>
              <a:rPr lang="en-US" sz="1100" b="1" dirty="0"/>
              <a:t>Berry J. W. </a:t>
            </a:r>
            <a:r>
              <a:rPr lang="en-US" sz="1100" b="1" dirty="0">
                <a:hlinkClick r:id="rId3" tooltip="The Directories of Cross-Cultural Psychology (1968-1970): Building a Network"/>
              </a:rPr>
              <a:t>The Directories of Cross-Cultural Psychology: Building a Network</a:t>
            </a:r>
            <a:r>
              <a:rPr lang="en-US" sz="1100" b="1" dirty="0"/>
              <a:t>, 2007.</a:t>
            </a:r>
            <a:endParaRPr lang="ru-RU" sz="1100" b="1" dirty="0"/>
          </a:p>
          <a:p>
            <a:pPr>
              <a:defRPr/>
            </a:pPr>
            <a:r>
              <a:rPr lang="ru-RU" sz="1100" b="1" dirty="0" err="1"/>
              <a:t>Жубаназарова</a:t>
            </a:r>
            <a:r>
              <a:rPr lang="ru-RU" sz="1100" b="1" dirty="0"/>
              <a:t> Н.С. </a:t>
            </a:r>
            <a:r>
              <a:rPr lang="ru-RU" sz="1100" b="1" dirty="0" err="1"/>
              <a:t>Жас</a:t>
            </a:r>
            <a:r>
              <a:rPr lang="ru-RU" sz="1100" b="1" dirty="0"/>
              <a:t> </a:t>
            </a:r>
            <a:r>
              <a:rPr lang="ru-RU" sz="1100" b="1" dirty="0" err="1"/>
              <a:t>ерекшеліқ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– Алматы: МОН, 2015.</a:t>
            </a:r>
          </a:p>
          <a:p>
            <a:pPr>
              <a:defRPr/>
            </a:pPr>
            <a:r>
              <a:rPr lang="en-US" sz="1100" b="1" cap="all" dirty="0"/>
              <a:t>S</a:t>
            </a:r>
            <a:r>
              <a:rPr lang="en-US" sz="1100" b="1" dirty="0"/>
              <a:t>anderson</a:t>
            </a:r>
            <a:r>
              <a:rPr lang="en-US" sz="1100" b="1" cap="all" dirty="0"/>
              <a:t> a., </a:t>
            </a:r>
            <a:r>
              <a:rPr lang="en-US" sz="1100" b="1" cap="all" dirty="0" err="1"/>
              <a:t>s</a:t>
            </a:r>
            <a:r>
              <a:rPr lang="en-US" sz="1100" b="1" dirty="0" err="1"/>
              <a:t>afdar</a:t>
            </a:r>
            <a:r>
              <a:rPr lang="en-US" sz="1100" b="1" dirty="0"/>
              <a:t> </a:t>
            </a:r>
            <a:r>
              <a:rPr lang="en-US" sz="1100" b="1" cap="all" dirty="0"/>
              <a:t>S.</a:t>
            </a:r>
            <a:r>
              <a:rPr lang="en-US" sz="1100" b="1" dirty="0"/>
              <a:t> </a:t>
            </a:r>
            <a:r>
              <a:rPr lang="en-US" sz="1100" b="1" cap="all" dirty="0"/>
              <a:t>S</a:t>
            </a:r>
            <a:r>
              <a:rPr lang="en-US" sz="1100" b="1" dirty="0"/>
              <a:t>ocial psychology</a:t>
            </a:r>
            <a:r>
              <a:rPr lang="en-US" sz="1100" b="1" cap="all" dirty="0"/>
              <a:t>. - u</a:t>
            </a:r>
            <a:r>
              <a:rPr lang="en-US" sz="1100" b="1" dirty="0"/>
              <a:t>niversity of Guelph. </a:t>
            </a:r>
            <a:r>
              <a:rPr lang="ru-RU" sz="1100" b="1" dirty="0" err="1"/>
              <a:t>Wiley-sons</a:t>
            </a:r>
            <a:r>
              <a:rPr lang="ru-RU" sz="1100" b="1" dirty="0"/>
              <a:t>. </a:t>
            </a:r>
            <a:r>
              <a:rPr lang="ru-RU" sz="1100" b="1" dirty="0" err="1"/>
              <a:t>Canada</a:t>
            </a:r>
            <a:r>
              <a:rPr lang="ru-RU" sz="1100" b="1" dirty="0"/>
              <a:t>. </a:t>
            </a:r>
            <a:r>
              <a:rPr lang="ru-RU" sz="1100" b="1" dirty="0" err="1"/>
              <a:t>Ltd</a:t>
            </a:r>
            <a:r>
              <a:rPr lang="ru-RU" sz="1100" b="1" dirty="0"/>
              <a:t>., 2020.</a:t>
            </a:r>
          </a:p>
          <a:p>
            <a:pPr>
              <a:defRPr/>
            </a:pPr>
            <a:r>
              <a:rPr lang="ru-RU" sz="1100" b="1" dirty="0"/>
              <a:t>Лебедева Н.М. Введение в этническую и кросс-культурную психологию. - М.: Изд. Дом «Ключ», 2013. – 224 с.</a:t>
            </a:r>
          </a:p>
          <a:p>
            <a:pPr>
              <a:defRPr/>
            </a:pPr>
            <a:r>
              <a:rPr lang="ru-RU" sz="1100" b="1" dirty="0"/>
              <a:t>Мацумото Д. Психология и культура /перевод с </a:t>
            </a:r>
            <a:r>
              <a:rPr lang="ru-RU" sz="1100" b="1" dirty="0" err="1"/>
              <a:t>анг</a:t>
            </a:r>
            <a:r>
              <a:rPr lang="ru-RU" sz="1100" b="1" dirty="0"/>
              <a:t>. – СПб.: </a:t>
            </a:r>
            <a:r>
              <a:rPr lang="ru-RU" sz="1100" b="1" dirty="0" err="1"/>
              <a:t>Изд.дом</a:t>
            </a:r>
            <a:r>
              <a:rPr lang="ru-RU" sz="1100" b="1" dirty="0"/>
              <a:t> на Неве, 2012. – 500с.</a:t>
            </a:r>
          </a:p>
          <a:p>
            <a:pPr>
              <a:defRPr/>
            </a:pPr>
            <a:r>
              <a:rPr lang="en-US" sz="1100" b="1" dirty="0">
                <a:hlinkClick r:id="rId4" tooltip="Material Culture: Still 'Terra Incognita' for Psychology Today? "/>
              </a:rPr>
              <a:t>Material Culture: Still 'Terra Incognita' for Psychology Today? </a:t>
            </a:r>
            <a:r>
              <a:rPr lang="en-US" sz="1100" b="1" i="1" dirty="0"/>
              <a:t>//</a:t>
            </a:r>
            <a:r>
              <a:rPr lang="en-US" sz="1100" b="1" dirty="0"/>
              <a:t>Academic Journal. By: Moro, Christiane. Europe's Journal of Psychology. May 2015, vol. 11, Issue 2. - P.172-176. </a:t>
            </a:r>
            <a:r>
              <a:rPr lang="ru-RU" sz="1100" b="1" dirty="0"/>
              <a:t>DOI: 10.5964/ejop.v11i2.995. </a:t>
            </a:r>
            <a:r>
              <a:rPr lang="ru-RU" sz="1100" b="1" dirty="0" err="1"/>
              <a:t>Database</a:t>
            </a:r>
            <a:r>
              <a:rPr lang="ru-RU" sz="1100" b="1" dirty="0"/>
              <a:t>: </a:t>
            </a:r>
            <a:r>
              <a:rPr lang="ru-RU" sz="1100" b="1" dirty="0" err="1"/>
              <a:t>Academic</a:t>
            </a:r>
            <a:r>
              <a:rPr lang="ru-RU" sz="1100" b="1" dirty="0"/>
              <a:t> </a:t>
            </a:r>
            <a:r>
              <a:rPr lang="ru-RU" sz="1100" b="1" dirty="0" err="1"/>
              <a:t>Search</a:t>
            </a:r>
            <a:r>
              <a:rPr lang="ru-RU" sz="1100" b="1" dirty="0"/>
              <a:t> </a:t>
            </a:r>
            <a:r>
              <a:rPr lang="ru-RU" sz="1100" b="1" dirty="0" err="1"/>
              <a:t>Complet</a:t>
            </a:r>
            <a:r>
              <a:rPr lang="ru-RU" sz="1100" b="1" dirty="0"/>
              <a:t>.</a:t>
            </a:r>
          </a:p>
          <a:p>
            <a:pPr>
              <a:defRPr/>
            </a:pPr>
            <a:r>
              <a:rPr lang="ru-RU" sz="1100" b="1" dirty="0" err="1"/>
              <a:t>Почебут</a:t>
            </a:r>
            <a:r>
              <a:rPr lang="ru-RU" sz="1100" b="1" dirty="0"/>
              <a:t> Л.Г. Кросс-культурная и этническая психология. – СПб.: Питер, 2012.</a:t>
            </a:r>
          </a:p>
          <a:p>
            <a:pPr>
              <a:defRPr/>
            </a:pPr>
            <a:r>
              <a:rPr lang="ru-RU" sz="1100" b="1" dirty="0"/>
              <a:t>Стефаненко Т.Г. Этнопсихология. – М.: Аспект Пресс, 2015.</a:t>
            </a:r>
          </a:p>
          <a:p>
            <a:pPr>
              <a:defRPr/>
            </a:pPr>
            <a:r>
              <a:rPr lang="ru-RU" sz="1100" b="1" dirty="0" err="1"/>
              <a:t>Триандис</a:t>
            </a:r>
            <a:r>
              <a:rPr lang="ru-RU" sz="1100" b="1" dirty="0"/>
              <a:t> Г. Культура и социальное поведение/перевод с англ. - М.: ФОРУМ, 2012. </a:t>
            </a:r>
          </a:p>
          <a:p>
            <a:pPr>
              <a:defRPr/>
            </a:pPr>
            <a:r>
              <a:rPr lang="ru-RU" sz="1100" b="1" u="sng" dirty="0"/>
              <a:t>Дополнительная литература:</a:t>
            </a:r>
          </a:p>
          <a:p>
            <a:pPr>
              <a:defRPr/>
            </a:pPr>
            <a:r>
              <a:rPr lang="ru-RU" sz="1100" b="1" dirty="0"/>
              <a:t>Берри Дж., </a:t>
            </a:r>
            <a:r>
              <a:rPr lang="ru-RU" sz="1100" b="1" dirty="0" err="1"/>
              <a:t>Пуртинга</a:t>
            </a:r>
            <a:r>
              <a:rPr lang="ru-RU" sz="1100" b="1" dirty="0"/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М., </a:t>
            </a:r>
            <a:r>
              <a:rPr lang="ru-RU" sz="1100" b="1" dirty="0" err="1"/>
              <a:t>Скрибнер</a:t>
            </a:r>
            <a:r>
              <a:rPr lang="ru-RU" sz="1100" b="1" dirty="0"/>
              <a:t> С. Культура и мышление. Психологический очерк. – М.: Прогресс, 1999.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 Культурно-историческая психология. – М.: </a:t>
            </a:r>
            <a:r>
              <a:rPr lang="ru-RU" sz="1100" b="1" dirty="0" err="1"/>
              <a:t>Когито</a:t>
            </a:r>
            <a:r>
              <a:rPr lang="ru-RU" sz="1100" b="1" dirty="0"/>
              <a:t> Центр, 2017.</a:t>
            </a:r>
          </a:p>
          <a:p>
            <a:pPr>
              <a:defRPr/>
            </a:pPr>
            <a:r>
              <a:rPr lang="ru-RU" sz="1100" b="1" dirty="0"/>
              <a:t>Рубинштейн С.Л. Основы общей психологии. – СПб.: Питер, 2015.</a:t>
            </a:r>
          </a:p>
          <a:p>
            <a:pPr>
              <a:defRPr/>
            </a:pPr>
            <a:r>
              <a:rPr lang="ru-RU" sz="1100" b="1" dirty="0"/>
              <a:t>Платонов Ю.П. Основы этнической психологии. - СПб.: Речь, 2015.– 452 с.</a:t>
            </a:r>
          </a:p>
          <a:p>
            <a:pPr>
              <a:defRPr/>
            </a:pPr>
            <a:r>
              <a:rPr lang="ru-RU" sz="1100" b="1" u="sng" dirty="0"/>
              <a:t>Интернет-ресурсы: </a:t>
            </a:r>
          </a:p>
          <a:p>
            <a:pPr>
              <a:defRPr/>
            </a:pPr>
            <a:r>
              <a:rPr lang="ru-RU" sz="1100" b="1" dirty="0">
                <a:hlinkClick r:id="rId5"/>
              </a:rPr>
              <a:t>http://elibrary.kaznu.kz/ru</a:t>
            </a:r>
            <a:endParaRPr lang="ru-RU" sz="1100" b="1" dirty="0"/>
          </a:p>
          <a:p>
            <a:pPr>
              <a:defRPr/>
            </a:pPr>
            <a:r>
              <a:rPr lang="ru-RU" sz="1100" b="1" dirty="0">
                <a:hlinkClick r:id="rId6"/>
              </a:rPr>
              <a:t>http://www.azps.ru</a:t>
            </a:r>
            <a:endParaRPr lang="ru-RU" sz="1100" b="1" dirty="0"/>
          </a:p>
          <a:p>
            <a:pPr>
              <a:defRPr/>
            </a:pPr>
            <a:r>
              <a:rPr lang="ru-RU" sz="1100" b="1" i="1" dirty="0"/>
              <a:t>Курс лекций МГУ</a:t>
            </a:r>
            <a:r>
              <a:rPr lang="ru-RU" sz="1100" b="1" dirty="0"/>
              <a:t> "Этнопсихология". Лектор –В.С. Смыслов, В.В. Петухов.</a:t>
            </a:r>
          </a:p>
          <a:p>
            <a:pPr>
              <a:defRPr/>
            </a:pPr>
            <a:r>
              <a:rPr lang="ru-RU" sz="1100" b="1" dirty="0"/>
              <a:t>МГУhttps://www.youtube.com/playlist?list=PLt3fgqeygGTVk5khY228EBHujarUgyLfv </a:t>
            </a:r>
          </a:p>
          <a:p>
            <a:pPr>
              <a:defRPr/>
            </a:pPr>
            <a:r>
              <a:rPr lang="ru-RU" sz="1100" b="1" dirty="0"/>
              <a:t>Курс лекций по кросс-культурной психологии </a:t>
            </a:r>
            <a:r>
              <a:rPr lang="ru-RU" sz="1100" b="1" dirty="0" err="1"/>
              <a:t>Л.Почебут</a:t>
            </a:r>
            <a:r>
              <a:rPr lang="ru-RU" sz="1100" b="1" dirty="0"/>
              <a:t> </a:t>
            </a:r>
            <a:r>
              <a:rPr lang="en-US" sz="1100" b="1" dirty="0"/>
              <a:t>https</a:t>
            </a:r>
            <a:r>
              <a:rPr lang="ru-RU" sz="1100" b="1" dirty="0"/>
              <a:t>://</a:t>
            </a:r>
            <a:r>
              <a:rPr lang="en-US" sz="1100" b="1" dirty="0" err="1"/>
              <a:t>youtu</a:t>
            </a:r>
            <a:r>
              <a:rPr lang="ru-RU" sz="1100" b="1" dirty="0"/>
              <a:t>.</a:t>
            </a:r>
            <a:r>
              <a:rPr lang="en-US" sz="1100" b="1" dirty="0"/>
              <a:t>be</a:t>
            </a:r>
            <a:r>
              <a:rPr lang="kk-KZ" sz="1100" b="1" dirty="0"/>
              <a:t>/</a:t>
            </a:r>
            <a:r>
              <a:rPr lang="ru-RU" sz="1100" b="1" dirty="0"/>
              <a:t>9</a:t>
            </a:r>
            <a:r>
              <a:rPr lang="en-US" sz="1100" b="1" dirty="0"/>
              <a:t>r</a:t>
            </a:r>
            <a:r>
              <a:rPr lang="ru-RU" sz="1100" b="1" dirty="0"/>
              <a:t>5</a:t>
            </a:r>
            <a:r>
              <a:rPr lang="en-US" sz="1100" b="1" dirty="0" err="1"/>
              <a:t>XhUJM</a:t>
            </a:r>
            <a:r>
              <a:rPr lang="ru-RU" sz="1100" b="1" dirty="0"/>
              <a:t>2</a:t>
            </a:r>
            <a:r>
              <a:rPr lang="en-US" sz="1100" b="1" dirty="0"/>
              <a:t>w</a:t>
            </a:r>
            <a:r>
              <a:rPr lang="ru-RU" sz="1100" b="1" dirty="0"/>
              <a:t>8</a:t>
            </a:r>
            <a:endParaRPr lang="ru-RU" altLang="ru-RU" sz="1100" b="1" dirty="0"/>
          </a:p>
          <a:p>
            <a:pPr eaLnBrk="1" hangingPunct="1">
              <a:defRPr/>
            </a:pPr>
            <a:endParaRPr lang="ru-RU" altLang="ru-RU" sz="1100" b="1" dirty="0"/>
          </a:p>
        </p:txBody>
      </p:sp>
      <p:sp>
        <p:nvSpPr>
          <p:cNvPr id="6148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6149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5294313"/>
          </a:xfrm>
        </p:spPr>
      </p:pic>
      <p:sp>
        <p:nvSpPr>
          <p:cNvPr id="6150" name="Прямоугольник 5"/>
          <p:cNvSpPr>
            <a:spLocks noChangeArrowheads="1"/>
          </p:cNvSpPr>
          <p:nvPr/>
        </p:nvSpPr>
        <p:spPr bwMode="auto">
          <a:xfrm>
            <a:off x="4000500" y="214313"/>
            <a:ext cx="5000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4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Вопросы: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4640" y="908720"/>
            <a:ext cx="79724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7030A0"/>
                </a:solidFill>
              </a:rPr>
              <a:t>Понятие психического здоровья и основные факторы, влияющие на него.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7030A0"/>
                </a:solidFill>
              </a:rPr>
              <a:t>Кросс-культурное исследование патологического поведения.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3.    Культура и оценка патологического поведения. </a:t>
            </a:r>
          </a:p>
        </p:txBody>
      </p:sp>
      <p:pic>
        <p:nvPicPr>
          <p:cNvPr id="5" name="Picture 2" descr="Гений і ранга земли и галактики. почему творчество художника калмыкова сейч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068960"/>
            <a:ext cx="6408711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6694" y="0"/>
            <a:ext cx="9053190" cy="6858000"/>
          </a:xfrm>
        </p:spPr>
        <p:txBody>
          <a:bodyPr>
            <a:noAutofit/>
          </a:bodyPr>
          <a:lstStyle/>
          <a:p>
            <a:r>
              <a:rPr lang="ru-RU" sz="2400" b="1" dirty="0"/>
              <a:t>По данным Национального комитета по психическому здоровью </a:t>
            </a:r>
            <a:r>
              <a:rPr lang="ru-RU" sz="2400" b="1" dirty="0" smtClean="0"/>
              <a:t>США в </a:t>
            </a:r>
            <a:r>
              <a:rPr lang="ru-RU" sz="2400" b="1" dirty="0"/>
              <a:t>2020 г. депрессия </a:t>
            </a:r>
            <a:r>
              <a:rPr lang="ru-RU" sz="2400" b="1" dirty="0" smtClean="0"/>
              <a:t>вышла </a:t>
            </a:r>
            <a:r>
              <a:rPr lang="ru-RU" sz="2400" b="1" dirty="0"/>
              <a:t>на второе место в мире после </a:t>
            </a:r>
            <a:r>
              <a:rPr lang="ru-RU" sz="2400" b="1" dirty="0" smtClean="0"/>
              <a:t>сердечно-сосудистых </a:t>
            </a:r>
            <a:r>
              <a:rPr lang="ru-RU" sz="2400" b="1" dirty="0"/>
              <a:t>заболеваний как причина утраты трудоспособности среди </a:t>
            </a:r>
            <a:r>
              <a:rPr lang="ru-RU" sz="2400" b="1" dirty="0" smtClean="0"/>
              <a:t>населения</a:t>
            </a:r>
            <a:r>
              <a:rPr lang="ru-RU" sz="2400" b="1" dirty="0"/>
              <a:t>:</a:t>
            </a:r>
            <a:endParaRPr lang="ru-RU" sz="2400" b="1" dirty="0" smtClean="0"/>
          </a:p>
          <a:p>
            <a:r>
              <a:rPr lang="ru-RU" sz="2400" b="1" dirty="0" smtClean="0"/>
              <a:t>Каждая </a:t>
            </a:r>
            <a:r>
              <a:rPr lang="ru-RU" sz="2400" b="1" dirty="0"/>
              <a:t>пятая </a:t>
            </a:r>
            <a:r>
              <a:rPr lang="ru-RU" sz="2400" b="1" dirty="0" smtClean="0"/>
              <a:t>женщина перенесла, хотя </a:t>
            </a:r>
            <a:r>
              <a:rPr lang="ru-RU" sz="2400" b="1" dirty="0"/>
              <a:t>бы раз в жизни депрессивный </a:t>
            </a:r>
            <a:r>
              <a:rPr lang="ru-RU" sz="2400" b="1" dirty="0" smtClean="0"/>
              <a:t>эпизод.</a:t>
            </a:r>
          </a:p>
          <a:p>
            <a:r>
              <a:rPr lang="ru-RU" sz="2400" b="1" dirty="0" smtClean="0"/>
              <a:t>Каждый </a:t>
            </a:r>
            <a:r>
              <a:rPr lang="ru-RU" sz="2400" b="1" dirty="0"/>
              <a:t>десятый житель этой страны страдает или страдал тревожным расстройством в виде </a:t>
            </a:r>
            <a:r>
              <a:rPr lang="ru-RU" sz="2400" b="1" dirty="0" err="1"/>
              <a:t>генерализованного</a:t>
            </a:r>
            <a:r>
              <a:rPr lang="ru-RU" sz="2400" b="1" dirty="0"/>
              <a:t> тревожного расстройства, агорафобии, панических атак или социальной фобии. </a:t>
            </a:r>
            <a:endParaRPr lang="ru-RU" sz="2400" b="1" dirty="0" smtClean="0"/>
          </a:p>
          <a:p>
            <a:r>
              <a:rPr lang="ru-RU" sz="2400" b="1" dirty="0" smtClean="0"/>
              <a:t>По </a:t>
            </a:r>
            <a:r>
              <a:rPr lang="ru-RU" sz="2400" b="1" dirty="0"/>
              <a:t>различным данным, не менее 30 % людей, обращающихся за помощью к терапевтам, кардиологам, невропатологам и другим специалистам районных поликлиник и диагностических центров, страдают </a:t>
            </a:r>
            <a:r>
              <a:rPr lang="ru-RU" sz="2400" b="1" dirty="0" err="1"/>
              <a:t>соматоморфными</a:t>
            </a:r>
            <a:r>
              <a:rPr lang="ru-RU" sz="2400" b="1" dirty="0"/>
              <a:t> расстройствами, т.е. психическими расстройствами, которые замаскированы соматическими жалобами, не имеющими достаточной физической основы. 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5587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429309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Появляется все больше исследований, указывающих на коморбидность депрессивных, тревожных и </a:t>
            </a:r>
            <a:r>
              <a:rPr lang="ru-RU" b="1" dirty="0" err="1"/>
              <a:t>соматоморфных</a:t>
            </a:r>
            <a:r>
              <a:rPr lang="ru-RU" b="1" dirty="0"/>
              <a:t> расстройств, т.е. подтверждающих, что эти различные диагнозы нередко сосуществуют у одного человека. </a:t>
            </a:r>
          </a:p>
          <a:p>
            <a:r>
              <a:rPr lang="ru-RU" b="1" dirty="0"/>
              <a:t>Некоторые авторы полагают, что </a:t>
            </a:r>
            <a:r>
              <a:rPr lang="ru-RU" b="1" dirty="0" smtClean="0"/>
              <a:t>- это </a:t>
            </a:r>
            <a:r>
              <a:rPr lang="ru-RU" b="1" dirty="0"/>
              <a:t>одна болезнь депрессия, изменившая свое прежнее облачение в виде явного меланхолического аффекта и замаскировавшаяся жалобами на боли различной локализации</a:t>
            </a:r>
            <a:r>
              <a:rPr lang="ru-RU" b="1" dirty="0" smtClean="0"/>
              <a:t>,</a:t>
            </a:r>
            <a:r>
              <a:rPr lang="ru-RU" b="1" dirty="0"/>
              <a:t> недомогание, усталость и, наконец, сильно окрасившаяся тревогой.</a:t>
            </a:r>
          </a:p>
          <a:p>
            <a:endParaRPr lang="ru-RU" dirty="0"/>
          </a:p>
        </p:txBody>
      </p:sp>
      <p:pic>
        <p:nvPicPr>
          <p:cNvPr id="2050" name="Picture 2" descr="человека в условиях болезни, на гармонизацию психического развития, психоло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21089"/>
            <a:ext cx="7488832" cy="26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К. </a:t>
            </a:r>
            <a:r>
              <a:rPr lang="ru-RU" b="1" dirty="0" err="1"/>
              <a:t>Хорни</a:t>
            </a:r>
            <a:r>
              <a:rPr lang="ru-RU" b="1" dirty="0"/>
              <a:t> была одним из первых психоаналитиков и </a:t>
            </a:r>
            <a:r>
              <a:rPr lang="ru-RU" b="1" dirty="0" smtClean="0"/>
              <a:t>психотерапевтов, </a:t>
            </a:r>
            <a:r>
              <a:rPr lang="ru-RU" b="1" dirty="0"/>
              <a:t>переключивших свое внимание с ранних детских переживаний как основных источников психических нарушений на более широкий культурный контекст, в котором эти переживания возникают и развиваются. </a:t>
            </a:r>
            <a:endParaRPr lang="ru-RU" b="1" dirty="0" smtClean="0"/>
          </a:p>
          <a:p>
            <a:r>
              <a:rPr lang="ru-RU" b="1" dirty="0" smtClean="0"/>
              <a:t>Одним </a:t>
            </a:r>
            <a:r>
              <a:rPr lang="ru-RU" b="1" dirty="0"/>
              <a:t>из важнейших ее достижений и шагом вперед по сравнению с классическим анализом была критика биологических основ теории неврозов З. Фрейда, основанной на представлениях о врожденных стремлениях и видах сексуальной энергии, которые, подвергаясь вытеснению в процессе развития, становятся источником невротических симптомов. </a:t>
            </a:r>
            <a:endParaRPr lang="ru-RU" b="1" dirty="0" smtClean="0"/>
          </a:p>
          <a:p>
            <a:r>
              <a:rPr lang="ru-RU" b="1" dirty="0" smtClean="0"/>
              <a:t>"</a:t>
            </a:r>
            <a:r>
              <a:rPr lang="ru-RU" b="1" dirty="0"/>
              <a:t>Делая такие утверждения, Фрейд поддается искушению своего времени: делать обобщения относительно человеческой природы для всего человечества, хотя его обобщение вытекает из наблюдения, сделанного в сфере лишь одной культуры </a:t>
            </a:r>
            <a:r>
              <a:rPr lang="ru-RU" b="1" dirty="0" smtClean="0"/>
              <a:t>". </a:t>
            </a:r>
          </a:p>
          <a:p>
            <a:r>
              <a:rPr lang="ru-RU" b="1" dirty="0" smtClean="0"/>
              <a:t>При </a:t>
            </a:r>
            <a:r>
              <a:rPr lang="ru-RU" b="1" dirty="0"/>
              <a:t>этом роль культуры рассматривалась З. Фрейдом исключительно как репрессивная, но никак не определяющая содержание невроза, его центральный конфликт. </a:t>
            </a:r>
          </a:p>
        </p:txBody>
      </p:sp>
    </p:spTree>
    <p:extLst>
      <p:ext uri="{BB962C8B-B14F-4D97-AF65-F5344CB8AC3E}">
        <p14:creationId xmlns:p14="http://schemas.microsoft.com/office/powerpoint/2010/main" val="1435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579296" cy="68580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Социокультурная теория неврозов К. </a:t>
            </a:r>
            <a:r>
              <a:rPr lang="ru-RU" b="1" dirty="0" err="1"/>
              <a:t>Хорни</a:t>
            </a:r>
            <a:r>
              <a:rPr lang="ru-RU" b="1" dirty="0"/>
              <a:t> позволяет пролить свет на изменяющееся лицо неврозов, на вклад патогенных ценностей и установок культуры в формирование "невротической личности нашего времени </a:t>
            </a:r>
            <a:r>
              <a:rPr lang="ru-RU" b="1" dirty="0" smtClean="0"/>
              <a:t>: </a:t>
            </a:r>
            <a:r>
              <a:rPr lang="ru-RU" b="1" dirty="0"/>
              <a:t>"Когда мы сосредоточиваем внимание на сложившихся к данному моменту проблемах невротика, мы сознаем при этом, что неврозы порождаются не только отдельными </a:t>
            </a:r>
            <a:r>
              <a:rPr lang="ru-RU" b="1" dirty="0" smtClean="0"/>
              <a:t>переживаниями человека</a:t>
            </a:r>
            <a:r>
              <a:rPr lang="ru-RU" b="1" dirty="0"/>
              <a:t>, но также теми специфическими </a:t>
            </a:r>
            <a:r>
              <a:rPr lang="ru-RU" b="1" dirty="0" err="1"/>
              <a:t>культуральными</a:t>
            </a:r>
            <a:r>
              <a:rPr lang="ru-RU" b="1" dirty="0"/>
              <a:t> условиями, в которых мы живем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/>
              <a:t>В действительности культурные условия не только придают вес и окраску индивидуальным переживаниям, но и в конечном счете, определяют их особую форму... Когда мы осознаем громадную важность влияния культурных условий на неврозы, то биологические и физиологические, которые рассматриваются Фрейдом, как лежащие в их основе, отходят на задний план </a:t>
            </a:r>
            <a:r>
              <a:rPr lang="ru-RU" b="1" dirty="0" smtClean="0"/>
              <a:t>".</a:t>
            </a:r>
            <a:endParaRPr lang="ru-RU" b="1" dirty="0"/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5731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myslide.ru/documents_7/3a2edceee8ba09e9dbab1db8e338a234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2119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Презентация на тему: Проблемы психического здоровья детей и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0"/>
            <a:ext cx="435887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40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Научные разработки , касающиеся взаимосвязи культуры и психических расстройств, связаны с одной из трех основных ориентаций: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абсолютистской, универсалистской или культурно-релятивистской. </a:t>
            </a:r>
          </a:p>
          <a:p>
            <a:r>
              <a:rPr lang="ru-RU" sz="2400" b="1" dirty="0" smtClean="0"/>
              <a:t>С точки зрения абсолютистского подхода, культура не играет никакой роли в определении понятий нормальность и отклонение от нормы, а также в проявлениях и последствиях поведения, отклоняющегося от нормы. </a:t>
            </a:r>
          </a:p>
          <a:p>
            <a:r>
              <a:rPr lang="ru-RU" sz="2400" b="1" dirty="0" smtClean="0"/>
              <a:t>Абсолютистская точка зрения предполагает биологическую модель психопатологии с симптомами, которые неизменны в любой культуре. </a:t>
            </a:r>
          </a:p>
          <a:p>
            <a:r>
              <a:rPr lang="ru-RU" sz="2400" b="1" dirty="0" smtClean="0"/>
              <a:t>Однако многие авторы придерживаются мнения, что культура может по-разному воздействовать на психопатологические процессы и проявления.</a:t>
            </a:r>
          </a:p>
          <a:p>
            <a:r>
              <a:rPr lang="ru-RU" sz="2400" b="1" dirty="0" smtClean="0"/>
              <a:t>На поведение человека оказывают влияние как биологические, так и культурные факторы.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1288</Words>
  <Application>Microsoft Office PowerPoint</Application>
  <PresentationFormat>Экран (4:3)</PresentationFormat>
  <Paragraphs>70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Рекомендуемая литература: 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Данные исследования основных психических расстройств </vt:lpstr>
      <vt:lpstr>Шизофрения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MASTER</cp:lastModifiedBy>
  <cp:revision>167</cp:revision>
  <dcterms:created xsi:type="dcterms:W3CDTF">2016-11-06T15:50:22Z</dcterms:created>
  <dcterms:modified xsi:type="dcterms:W3CDTF">2023-08-28T16:36:33Z</dcterms:modified>
</cp:coreProperties>
</file>